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65" r:id="rId17"/>
    <p:sldId id="266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42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81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801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4572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024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36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26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241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39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05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95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88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12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73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6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00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99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7A607E-7208-4BB8-A748-20D491A65850}" type="datetimeFigureOut">
              <a:rPr lang="en-IN" smtClean="0"/>
              <a:t>03-03-2024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FA2D6-8C67-4F41-B859-4323A48A2C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563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5621-2848-434F-B906-205BB6718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435429"/>
            <a:ext cx="8825658" cy="627018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 ANALYSIS (EMPLOYEE RETENTION )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3B4A0-16B3-45A1-994A-BDFE57CDC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7050" y="3120389"/>
            <a:ext cx="3631779" cy="26125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Mr.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Shreyash</a:t>
            </a: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Choraghe</a:t>
            </a:r>
            <a:endParaRPr lang="en-IN" b="0" i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Mr.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Akshay</a:t>
            </a:r>
            <a:r>
              <a:rPr lang="en-IN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Khade</a:t>
            </a:r>
            <a:endParaRPr lang="en-IN" b="0" i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Mr. Vaibhav Patil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MR. KAUSHIK REDDY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Mr. RUTURAJ KOLHAR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Mr.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Shivam</a:t>
            </a:r>
            <a:r>
              <a:rPr lang="en-IN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Jawale</a:t>
            </a:r>
            <a:endParaRPr lang="en-IN" b="0" i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C65C4-2E71-4358-B2D8-77BFDE0479B0}"/>
              </a:ext>
            </a:extLst>
          </p:cNvPr>
          <p:cNvSpPr txBox="1"/>
          <p:nvPr/>
        </p:nvSpPr>
        <p:spPr>
          <a:xfrm>
            <a:off x="4134155" y="2395368"/>
            <a:ext cx="6374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DA_P376 GROUP – 6 (PROJECT TEAM MEMEBERS)</a:t>
            </a:r>
          </a:p>
        </p:txBody>
      </p:sp>
    </p:spTree>
    <p:extLst>
      <p:ext uri="{BB962C8B-B14F-4D97-AF65-F5344CB8AC3E}">
        <p14:creationId xmlns:p14="http://schemas.microsoft.com/office/powerpoint/2010/main" val="3043417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3" y="348280"/>
            <a:ext cx="3988526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C84F45-EE86-4F33-A6EA-FF1065F2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27776" r="43388" b="5250"/>
          <a:stretch/>
        </p:blipFill>
        <p:spPr>
          <a:xfrm>
            <a:off x="870857" y="1053737"/>
            <a:ext cx="7141029" cy="5582194"/>
          </a:xfrm>
        </p:spPr>
      </p:pic>
    </p:spTree>
    <p:extLst>
      <p:ext uri="{BB962C8B-B14F-4D97-AF65-F5344CB8AC3E}">
        <p14:creationId xmlns:p14="http://schemas.microsoft.com/office/powerpoint/2010/main" val="368212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3" y="348280"/>
            <a:ext cx="3988526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POWERBI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27ED14-792B-477B-95B8-6CDAF2DD7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5" t="18533" r="19102" b="7368"/>
          <a:stretch/>
        </p:blipFill>
        <p:spPr>
          <a:xfrm>
            <a:off x="966653" y="992778"/>
            <a:ext cx="9309462" cy="5652173"/>
          </a:xfrm>
        </p:spPr>
      </p:pic>
    </p:spTree>
    <p:extLst>
      <p:ext uri="{BB962C8B-B14F-4D97-AF65-F5344CB8AC3E}">
        <p14:creationId xmlns:p14="http://schemas.microsoft.com/office/powerpoint/2010/main" val="310315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3" y="348280"/>
            <a:ext cx="3988526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635CF-B7AC-492F-ABC4-D8EE8FBAD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5" t="9817" r="1360" b="8199"/>
          <a:stretch/>
        </p:blipFill>
        <p:spPr>
          <a:xfrm>
            <a:off x="862148" y="1114698"/>
            <a:ext cx="10304247" cy="5590902"/>
          </a:xfrm>
        </p:spPr>
      </p:pic>
    </p:spTree>
    <p:extLst>
      <p:ext uri="{BB962C8B-B14F-4D97-AF65-F5344CB8AC3E}">
        <p14:creationId xmlns:p14="http://schemas.microsoft.com/office/powerpoint/2010/main" val="75217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3" y="348280"/>
            <a:ext cx="3988526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C70F7-B3F9-4FDE-A41B-A6849B526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5" t="17289" r="34051" b="17539"/>
          <a:stretch/>
        </p:blipFill>
        <p:spPr>
          <a:xfrm>
            <a:off x="217712" y="1351654"/>
            <a:ext cx="5259979" cy="3448087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961D3B-1A9D-4EE5-BEC9-E68A0526B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742975"/>
              </p:ext>
            </p:extLst>
          </p:nvPr>
        </p:nvGraphicFramePr>
        <p:xfrm>
          <a:off x="984069" y="4913070"/>
          <a:ext cx="3317965" cy="1782120"/>
        </p:xfrm>
        <a:graphic>
          <a:graphicData uri="http://schemas.openxmlformats.org/drawingml/2006/table">
            <a:tbl>
              <a:tblPr/>
              <a:tblGrid>
                <a:gridCol w="2185851">
                  <a:extLst>
                    <a:ext uri="{9D8B030D-6E8A-4147-A177-3AD203B41FA5}">
                      <a16:colId xmlns:a16="http://schemas.microsoft.com/office/drawing/2014/main" val="313673382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386801752"/>
                    </a:ext>
                  </a:extLst>
                </a:gridCol>
              </a:tblGrid>
              <a:tr h="249177"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Attrition rate</a:t>
                      </a:r>
                      <a:endParaRPr lang="en-IN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321047"/>
                  </a:ext>
                </a:extLst>
              </a:tr>
              <a:tr h="223667">
                <a:tc>
                  <a:txBody>
                    <a:bodyPr/>
                    <a:lstStyle/>
                    <a:p>
                      <a:r>
                        <a:rPr lang="en-IN" sz="1050" dirty="0"/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49.44%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038445"/>
                  </a:ext>
                </a:extLst>
              </a:tr>
              <a:tr h="223667">
                <a:tc>
                  <a:txBody>
                    <a:bodyPr/>
                    <a:lstStyle/>
                    <a:p>
                      <a:r>
                        <a:rPr lang="en-IN" sz="1050" dirty="0"/>
                        <a:t>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50.19%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745560"/>
                  </a:ext>
                </a:extLst>
              </a:tr>
              <a:tr h="223667">
                <a:tc>
                  <a:txBody>
                    <a:bodyPr/>
                    <a:lstStyle/>
                    <a:p>
                      <a:r>
                        <a:rPr lang="en-IN" sz="1050" dirty="0"/>
                        <a:t>Sales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50.02%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310377"/>
                  </a:ext>
                </a:extLst>
              </a:tr>
              <a:tr h="273360">
                <a:tc>
                  <a:txBody>
                    <a:bodyPr/>
                    <a:lstStyle/>
                    <a:p>
                      <a:r>
                        <a:rPr lang="en-IN" sz="1050" dirty="0"/>
                        <a:t>Research &amp; Development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51.21%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895638"/>
                  </a:ext>
                </a:extLst>
              </a:tr>
              <a:tr h="223667">
                <a:tc>
                  <a:txBody>
                    <a:bodyPr/>
                    <a:lstStyle/>
                    <a:p>
                      <a:r>
                        <a:rPr lang="en-IN" sz="1050"/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50.54%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911235"/>
                  </a:ext>
                </a:extLst>
              </a:tr>
              <a:tr h="223667">
                <a:tc>
                  <a:txBody>
                    <a:bodyPr/>
                    <a:lstStyle/>
                    <a:p>
                      <a:r>
                        <a:rPr lang="en-IN" sz="1050"/>
                        <a:t>Human Resources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49.86%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75303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3C9581F-9322-48FF-8C11-2A687BEFC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797442"/>
              </p:ext>
            </p:extLst>
          </p:nvPr>
        </p:nvGraphicFramePr>
        <p:xfrm>
          <a:off x="6398791" y="5010507"/>
          <a:ext cx="5005902" cy="548640"/>
        </p:xfrm>
        <a:graphic>
          <a:graphicData uri="http://schemas.openxmlformats.org/drawingml/2006/table">
            <a:tbl>
              <a:tblPr/>
              <a:tblGrid>
                <a:gridCol w="1549718">
                  <a:extLst>
                    <a:ext uri="{9D8B030D-6E8A-4147-A177-3AD203B41FA5}">
                      <a16:colId xmlns:a16="http://schemas.microsoft.com/office/drawing/2014/main" val="3588620391"/>
                    </a:ext>
                  </a:extLst>
                </a:gridCol>
                <a:gridCol w="1728092">
                  <a:extLst>
                    <a:ext uri="{9D8B030D-6E8A-4147-A177-3AD203B41FA5}">
                      <a16:colId xmlns:a16="http://schemas.microsoft.com/office/drawing/2014/main" val="1179714333"/>
                    </a:ext>
                  </a:extLst>
                </a:gridCol>
                <a:gridCol w="1728092">
                  <a:extLst>
                    <a:ext uri="{9D8B030D-6E8A-4147-A177-3AD203B41FA5}">
                      <a16:colId xmlns:a16="http://schemas.microsoft.com/office/drawing/2014/main" val="2607107991"/>
                    </a:ext>
                  </a:extLst>
                </a:gridCol>
              </a:tblGrid>
              <a:tr h="267855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JobRole</a:t>
                      </a:r>
                      <a:endParaRPr lang="en-IN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Gender</a:t>
                      </a:r>
                      <a:endParaRPr lang="en-IN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Avg working hours</a:t>
                      </a:r>
                      <a:endParaRPr lang="en-IN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902223"/>
                  </a:ext>
                </a:extLst>
              </a:tr>
              <a:tr h="267855">
                <a:tc>
                  <a:txBody>
                    <a:bodyPr/>
                    <a:lstStyle/>
                    <a:p>
                      <a:r>
                        <a:rPr lang="en-IN" sz="1200" dirty="0"/>
                        <a:t>Research Scientist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114.45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8088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D206E73-9624-4459-AD15-07328D47A08F}"/>
              </a:ext>
            </a:extLst>
          </p:cNvPr>
          <p:cNvSpPr txBox="1"/>
          <p:nvPr/>
        </p:nvSpPr>
        <p:spPr>
          <a:xfrm>
            <a:off x="444137" y="949416"/>
            <a:ext cx="503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81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-1 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Attrition rate for all Departments.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1FCDC-454C-40C5-A5CD-3D325E742E28}"/>
              </a:ext>
            </a:extLst>
          </p:cNvPr>
          <p:cNvSpPr txBox="1"/>
          <p:nvPr/>
        </p:nvSpPr>
        <p:spPr>
          <a:xfrm>
            <a:off x="6096000" y="14556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81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-2 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Hourly rate of Male Research Scientist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3F0C21-F218-4F0D-9FE5-177F30FC9A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8" t="27090" r="31214" b="28360"/>
          <a:stretch/>
        </p:blipFill>
        <p:spPr>
          <a:xfrm>
            <a:off x="5768236" y="1824938"/>
            <a:ext cx="6267012" cy="26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1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3" y="348280"/>
            <a:ext cx="3988526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EEC0C61-FCFA-4EC4-A006-D7579B9A0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t="19779" r="45716" b="28682"/>
          <a:stretch/>
        </p:blipFill>
        <p:spPr>
          <a:xfrm>
            <a:off x="348344" y="1489167"/>
            <a:ext cx="4806920" cy="3126376"/>
          </a:xfr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1B1B3C0-D016-4AAE-9C43-F6F66CD25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8646"/>
              </p:ext>
            </p:extLst>
          </p:nvPr>
        </p:nvGraphicFramePr>
        <p:xfrm>
          <a:off x="243128" y="4840673"/>
          <a:ext cx="5017351" cy="1813560"/>
        </p:xfrm>
        <a:graphic>
          <a:graphicData uri="http://schemas.openxmlformats.org/drawingml/2006/table">
            <a:tbl>
              <a:tblPr/>
              <a:tblGrid>
                <a:gridCol w="1968818">
                  <a:extLst>
                    <a:ext uri="{9D8B030D-6E8A-4147-A177-3AD203B41FA5}">
                      <a16:colId xmlns:a16="http://schemas.microsoft.com/office/drawing/2014/main" val="1265329225"/>
                    </a:ext>
                  </a:extLst>
                </a:gridCol>
                <a:gridCol w="1629036">
                  <a:extLst>
                    <a:ext uri="{9D8B030D-6E8A-4147-A177-3AD203B41FA5}">
                      <a16:colId xmlns:a16="http://schemas.microsoft.com/office/drawing/2014/main" val="1018617632"/>
                    </a:ext>
                  </a:extLst>
                </a:gridCol>
                <a:gridCol w="1419497">
                  <a:extLst>
                    <a:ext uri="{9D8B030D-6E8A-4147-A177-3AD203B41FA5}">
                      <a16:colId xmlns:a16="http://schemas.microsoft.com/office/drawing/2014/main" val="2530298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</a:t>
                      </a:r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Total Monthly Income</a:t>
                      </a:r>
                      <a:endParaRPr lang="en-IN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Attrition Rate</a:t>
                      </a:r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453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100" dirty="0"/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212623306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49.44%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980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100" dirty="0"/>
                        <a:t>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216471502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50.19%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180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100" dirty="0"/>
                        <a:t>Sales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220781823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50.02%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367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100" dirty="0"/>
                        <a:t>Research &amp; Development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214597585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51.21%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506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100" dirty="0"/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216954853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50.54%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278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100"/>
                        <a:t>Human Resources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219359994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49.86%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63597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F4DE4011-F382-48B8-9671-FA82A9FCF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t="29969" r="35643" b="23174"/>
          <a:stretch/>
        </p:blipFill>
        <p:spPr>
          <a:xfrm>
            <a:off x="5653077" y="1402080"/>
            <a:ext cx="6531429" cy="321346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5434BC9-E59E-4FCE-AD1C-0639BB279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59978"/>
              </p:ext>
            </p:extLst>
          </p:nvPr>
        </p:nvGraphicFramePr>
        <p:xfrm>
          <a:off x="6853645" y="4867343"/>
          <a:ext cx="3321069" cy="1760220"/>
        </p:xfrm>
        <a:graphic>
          <a:graphicData uri="http://schemas.openxmlformats.org/drawingml/2006/table">
            <a:tbl>
              <a:tblPr/>
              <a:tblGrid>
                <a:gridCol w="1891030">
                  <a:extLst>
                    <a:ext uri="{9D8B030D-6E8A-4147-A177-3AD203B41FA5}">
                      <a16:colId xmlns:a16="http://schemas.microsoft.com/office/drawing/2014/main" val="278354581"/>
                    </a:ext>
                  </a:extLst>
                </a:gridCol>
                <a:gridCol w="1430039">
                  <a:extLst>
                    <a:ext uri="{9D8B030D-6E8A-4147-A177-3AD203B41FA5}">
                      <a16:colId xmlns:a16="http://schemas.microsoft.com/office/drawing/2014/main" val="32612640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ysClr val="windowText" lastClr="000000"/>
                          </a:solidFill>
                        </a:rPr>
                        <a:t>Department</a:t>
                      </a:r>
                      <a:endParaRPr lang="en-IN" sz="10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ysClr val="windowText" lastClr="000000"/>
                          </a:solidFill>
                        </a:rPr>
                        <a:t>Avg working years</a:t>
                      </a:r>
                      <a:endParaRPr lang="en-IN" sz="10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27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50" dirty="0"/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6.01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103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50" dirty="0"/>
                        <a:t>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5.90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523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50" dirty="0"/>
                        <a:t>Sales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5.84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09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50"/>
                        <a:t>Research &amp; Development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5.91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73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50"/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5.89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5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50"/>
                        <a:t>Human Resources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5.90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77725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20EE735-7632-43F2-A5E0-5A49B33C537B}"/>
              </a:ext>
            </a:extLst>
          </p:cNvPr>
          <p:cNvSpPr txBox="1"/>
          <p:nvPr/>
        </p:nvSpPr>
        <p:spPr>
          <a:xfrm>
            <a:off x="557348" y="1079371"/>
            <a:ext cx="4824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81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-3 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rate Vs Monthly income stats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76316-A63F-4CFB-AD81-2ABCFF4D803E}"/>
              </a:ext>
            </a:extLst>
          </p:cNvPr>
          <p:cNvSpPr txBox="1"/>
          <p:nvPr/>
        </p:nvSpPr>
        <p:spPr>
          <a:xfrm>
            <a:off x="6165669" y="10327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81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-4 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working years for each Department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40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2" y="191220"/>
            <a:ext cx="3988526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5C179C-FAC5-404F-9C24-EF1FA32B6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25794" r="30257" b="21279"/>
          <a:stretch/>
        </p:blipFill>
        <p:spPr>
          <a:xfrm>
            <a:off x="182879" y="1236553"/>
            <a:ext cx="5686795" cy="2778033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1195486-A747-417D-AB99-22E4E9F8A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122108"/>
              </p:ext>
            </p:extLst>
          </p:nvPr>
        </p:nvGraphicFramePr>
        <p:xfrm>
          <a:off x="641758" y="4084255"/>
          <a:ext cx="3642859" cy="2682240"/>
        </p:xfrm>
        <a:graphic>
          <a:graphicData uri="http://schemas.openxmlformats.org/drawingml/2006/table">
            <a:tbl>
              <a:tblPr/>
              <a:tblGrid>
                <a:gridCol w="2005647">
                  <a:extLst>
                    <a:ext uri="{9D8B030D-6E8A-4147-A177-3AD203B41FA5}">
                      <a16:colId xmlns:a16="http://schemas.microsoft.com/office/drawing/2014/main" val="4159145992"/>
                    </a:ext>
                  </a:extLst>
                </a:gridCol>
                <a:gridCol w="1637212">
                  <a:extLst>
                    <a:ext uri="{9D8B030D-6E8A-4147-A177-3AD203B41FA5}">
                      <a16:colId xmlns:a16="http://schemas.microsoft.com/office/drawing/2014/main" val="1958983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JobRole</a:t>
                      </a:r>
                      <a:endParaRPr lang="en-IN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% Of Work Life Balance</a:t>
                      </a:r>
                      <a:endParaRPr lang="en-IN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05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 dirty="0"/>
                        <a:t>Research Director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10.03%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6971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 dirty="0"/>
                        <a:t>Sales Executive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9.99%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714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 dirty="0"/>
                        <a:t>Human Resources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9.88%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577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Manufacturing Director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9.96%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92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 dirty="0"/>
                        <a:t>Developer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10.02%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124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Manager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10.06%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118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Sales Representative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10.04%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426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Healthcare Representative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10.12%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163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Laboratory Technician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57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Research Scientist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10.11%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13717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15BA4AF-C245-4C56-A3F0-3C2A25C89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22858" r="35143" b="20889"/>
          <a:stretch/>
        </p:blipFill>
        <p:spPr>
          <a:xfrm>
            <a:off x="6598375" y="1072758"/>
            <a:ext cx="5033649" cy="2941828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5C5CC6D-D7CE-4D8B-AA6A-569ABEB9D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261198"/>
              </p:ext>
            </p:extLst>
          </p:nvPr>
        </p:nvGraphicFramePr>
        <p:xfrm>
          <a:off x="6345875" y="4084255"/>
          <a:ext cx="5538651" cy="2682240"/>
        </p:xfrm>
        <a:graphic>
          <a:graphicData uri="http://schemas.openxmlformats.org/drawingml/2006/table">
            <a:tbl>
              <a:tblPr/>
              <a:tblGrid>
                <a:gridCol w="1846217">
                  <a:extLst>
                    <a:ext uri="{9D8B030D-6E8A-4147-A177-3AD203B41FA5}">
                      <a16:colId xmlns:a16="http://schemas.microsoft.com/office/drawing/2014/main" val="4235808751"/>
                    </a:ext>
                  </a:extLst>
                </a:gridCol>
                <a:gridCol w="2162400">
                  <a:extLst>
                    <a:ext uri="{9D8B030D-6E8A-4147-A177-3AD203B41FA5}">
                      <a16:colId xmlns:a16="http://schemas.microsoft.com/office/drawing/2014/main" val="1815422000"/>
                    </a:ext>
                  </a:extLst>
                </a:gridCol>
                <a:gridCol w="1530034">
                  <a:extLst>
                    <a:ext uri="{9D8B030D-6E8A-4147-A177-3AD203B41FA5}">
                      <a16:colId xmlns:a16="http://schemas.microsoft.com/office/drawing/2014/main" val="2383224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JobRole</a:t>
                      </a:r>
                      <a:endParaRPr lang="en-IN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Promotion delay in %</a:t>
                      </a:r>
                      <a:endParaRPr lang="en-IN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Attrition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651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 dirty="0"/>
                        <a:t>Research Director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9.99%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50.36%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 dirty="0"/>
                        <a:t>Sales Executive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10.21%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50.41%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02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 dirty="0"/>
                        <a:t>Human Resources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9.87%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50.57%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74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Manufacturing Director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10.16%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49.96%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75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Developer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50.37%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280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Manager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10.21%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50.42%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93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Sales Representative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10.19%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50.43%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62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Healthcare Representative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9.90%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50.27%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887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/>
                        <a:t>Laboratory Technician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50.43%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16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000" dirty="0"/>
                        <a:t>Research Scientist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10.01%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48.91%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81020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F69CF2D-EC7F-483E-A12B-593AE7FC401C}"/>
              </a:ext>
            </a:extLst>
          </p:cNvPr>
          <p:cNvSpPr txBox="1"/>
          <p:nvPr/>
        </p:nvSpPr>
        <p:spPr>
          <a:xfrm>
            <a:off x="502375" y="888092"/>
            <a:ext cx="568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81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-5 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Role Vs Work life balance.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740F48-B4E1-4D0A-9F15-0C722C70053B}"/>
              </a:ext>
            </a:extLst>
          </p:cNvPr>
          <p:cNvSpPr txBox="1"/>
          <p:nvPr/>
        </p:nvSpPr>
        <p:spPr>
          <a:xfrm>
            <a:off x="6380806" y="6685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81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-6 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rate Vs Year since last promotion relation.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C55D-08B4-42CF-A74D-48840476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3" y="626890"/>
            <a:ext cx="4625947" cy="58360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BDEA-6BBD-4429-902F-E76B88160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122415"/>
            <a:ext cx="8946541" cy="10989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categorical column of attrition to carryout calculation operations was tough and challenging part for us, so as a team we discussed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 the solution which helped us to work with ease and where out of such situation.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67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C55D-08B4-42CF-A74D-48840476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3" y="626890"/>
            <a:ext cx="3276118" cy="58360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BDEA-6BBD-4429-902F-E76B88160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35629"/>
            <a:ext cx="8946541" cy="4195481"/>
          </a:xfrm>
        </p:spPr>
        <p:txBody>
          <a:bodyPr/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Human Resource (HR) Analytics is a crucial tool that enables HR professionals to make data-driven decisions related to employee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performance, and engagement to improve organizational performance. working on such data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helped us in understanding various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 and concepts. This knowledge enables us to deliver proper insights which guides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making decision which contributes in both employee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satisfication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business growth.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Addressing and implementation of KPI’s enhanced our expertise in using different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tools, DAX calculations, extracting, and modelling techniques.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4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FA0E-6CAB-4D28-8DA7-2CF86CB1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065" y="1782953"/>
            <a:ext cx="5240884" cy="1837635"/>
          </a:xfrm>
        </p:spPr>
        <p:txBody>
          <a:bodyPr/>
          <a:lstStyle/>
          <a:p>
            <a:r>
              <a:rPr lang="en-US" sz="13800" dirty="0"/>
              <a:t>Thank</a:t>
            </a:r>
            <a:endParaRPr lang="en-IN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D8202-6F64-4603-8C78-7935CDD2D440}"/>
              </a:ext>
            </a:extLst>
          </p:cNvPr>
          <p:cNvSpPr txBox="1"/>
          <p:nvPr/>
        </p:nvSpPr>
        <p:spPr>
          <a:xfrm>
            <a:off x="5752011" y="3429000"/>
            <a:ext cx="26909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/>
              <a:t>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26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67A2-7C9F-4F07-9549-13F440C6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455" y="226423"/>
            <a:ext cx="2097089" cy="592184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CDB45-597E-4C07-AA20-78BB272AF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06" y="1166950"/>
            <a:ext cx="8946541" cy="507709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-1 : 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Attrition rate for all Departments.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-2 : 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Hourly rate of Male Research Scientist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-3 : 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rate Vs Monthly income stats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-4 : 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working years for each Department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-5 : 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Role Vs Work life balance.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-6 : 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rate Vs Year since last promotion relation.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Dashboard.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Dashboard.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Dashboard.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.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faced.</a:t>
            </a:r>
          </a:p>
          <a:p>
            <a:pPr>
              <a:buClr>
                <a:schemeClr val="tx1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600" dirty="0"/>
          </a:p>
        </p:txBody>
      </p:sp>
    </p:spTree>
    <p:extLst>
      <p:ext uri="{BB962C8B-B14F-4D97-AF65-F5344CB8AC3E}">
        <p14:creationId xmlns:p14="http://schemas.microsoft.com/office/powerpoint/2010/main" val="240940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C55D-08B4-42CF-A74D-48840476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940" y="461428"/>
            <a:ext cx="5287245" cy="58360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BDEA-6BBD-4429-902F-E76B88160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3" y="1452027"/>
            <a:ext cx="10467703" cy="327672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 analytics allows HR professionals to make informed decisions and create strategies that will benefit employees and support organizational goals. This has a significant impact on organizational performance, leadin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to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rise in business productivity, and decrease in attrition rates, and increase recruiting efficiency.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the method of getting a better understanding of the people within an organization and how well the human resources team is performing. 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 analytics deals explicitly with the metrics of the HR functions, All these metrics are managed exclusively by HR, and Data analytics in HR is used to improve HR functions in a variety of ways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87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63" y="452718"/>
            <a:ext cx="8666171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KPI - 1 :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Attrition rate for all Departments.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17CAACE0-E313-42D7-B65C-B878A77DC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9440" y="1516821"/>
            <a:ext cx="4841966" cy="3238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5507B2-8B61-4957-BF50-664F51D0306F}"/>
              </a:ext>
            </a:extLst>
          </p:cNvPr>
          <p:cNvSpPr txBox="1"/>
          <p:nvPr/>
        </p:nvSpPr>
        <p:spPr>
          <a:xfrm>
            <a:off x="539930" y="1671250"/>
            <a:ext cx="626146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all the departments, Attrition is higher in the Research department which is </a:t>
            </a:r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51.21%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Attrition: Hardware department which is </a:t>
            </a:r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49.44%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attrition:  Software department </a:t>
            </a:r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51.52%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attrition: Research department </a:t>
            </a:r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51.72%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Attrition rate: 50.21%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49F0B-0669-4BC9-AFE1-6A08B31C281E}"/>
              </a:ext>
            </a:extLst>
          </p:cNvPr>
          <p:cNvSpPr txBox="1"/>
          <p:nvPr/>
        </p:nvSpPr>
        <p:spPr>
          <a:xfrm>
            <a:off x="539931" y="4351156"/>
            <a:ext cx="20900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0801F-FF0E-40A8-8DE2-51FF090A300B}"/>
              </a:ext>
            </a:extLst>
          </p:cNvPr>
          <p:cNvSpPr txBox="1"/>
          <p:nvPr/>
        </p:nvSpPr>
        <p:spPr>
          <a:xfrm>
            <a:off x="539930" y="4946469"/>
            <a:ext cx="9117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reduce employee attrition and retain employees by overcoming low pay, addressing poor work-life balance, creating career growth opportunities, offering flexible work arrangement.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63" y="452718"/>
            <a:ext cx="8666171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- 2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Hourly rate of Male Research Scientist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AFF8CA-8541-4635-922E-38DABC6C5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235" y="1765255"/>
            <a:ext cx="3560283" cy="230164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87BD02-D3AF-4134-9741-FE6FC8F3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806" y="1906288"/>
            <a:ext cx="2457793" cy="2019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32959-D0F7-41D0-9B04-803B530A53FD}"/>
              </a:ext>
            </a:extLst>
          </p:cNvPr>
          <p:cNvSpPr txBox="1"/>
          <p:nvPr/>
        </p:nvSpPr>
        <p:spPr>
          <a:xfrm>
            <a:off x="1071155" y="4487466"/>
            <a:ext cx="846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male research scientist earns about an average of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$114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hour.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6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63" y="452718"/>
            <a:ext cx="8666171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- 3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rate Vs Monthly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income stats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BA659F-9D4A-4256-B624-A46116C97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4468" y="1319059"/>
            <a:ext cx="6458851" cy="3172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48B66E-93FA-4D85-B3F1-261CA8064305}"/>
              </a:ext>
            </a:extLst>
          </p:cNvPr>
          <p:cNvSpPr txBox="1"/>
          <p:nvPr/>
        </p:nvSpPr>
        <p:spPr>
          <a:xfrm>
            <a:off x="418012" y="1750423"/>
            <a:ext cx="4998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Attrition rate of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17.39%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monthly income 42.5K to 50K,And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17.05%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income 17K to 25.5K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attrition rate of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14.95%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monthly income lower than 10K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Attritions : 25105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58614-0BF8-49E3-AB14-E59AB7118469}"/>
              </a:ext>
            </a:extLst>
          </p:cNvPr>
          <p:cNvSpPr txBox="1"/>
          <p:nvPr/>
        </p:nvSpPr>
        <p:spPr>
          <a:xfrm>
            <a:off x="722812" y="4306661"/>
            <a:ext cx="20900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7A12E-B9E4-41E0-AE97-653C16C76A8E}"/>
              </a:ext>
            </a:extLst>
          </p:cNvPr>
          <p:cNvSpPr txBox="1"/>
          <p:nvPr/>
        </p:nvSpPr>
        <p:spPr>
          <a:xfrm>
            <a:off x="655699" y="4937307"/>
            <a:ext cx="1015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of high income attrition are more here which indicates income is not the only sole for happening attrition, and need to focus on other factors like job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satisfication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work life balance, career development opportunities which are equally important in retaining employees.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0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914" y="478843"/>
            <a:ext cx="8666171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- 4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working years for each Department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B8A743-085D-4BCA-BD30-56CE84908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351" y="1506416"/>
            <a:ext cx="6831170" cy="30844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47B8B-250A-4274-B024-B864B44C6C06}"/>
              </a:ext>
            </a:extLst>
          </p:cNvPr>
          <p:cNvSpPr txBox="1"/>
          <p:nvPr/>
        </p:nvSpPr>
        <p:spPr>
          <a:xfrm>
            <a:off x="407479" y="1576250"/>
            <a:ext cx="442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average of working years for departments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313E5-8265-4932-9DDA-5A9549482A95}"/>
              </a:ext>
            </a:extLst>
          </p:cNvPr>
          <p:cNvSpPr txBox="1"/>
          <p:nvPr/>
        </p:nvSpPr>
        <p:spPr>
          <a:xfrm>
            <a:off x="572941" y="2291300"/>
            <a:ext cx="4129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6.01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&amp; development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5.91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AB9E0-B4DC-40B5-A88E-8583A5F9027F}"/>
              </a:ext>
            </a:extLst>
          </p:cNvPr>
          <p:cNvSpPr txBox="1"/>
          <p:nvPr/>
        </p:nvSpPr>
        <p:spPr>
          <a:xfrm>
            <a:off x="467526" y="3105834"/>
            <a:ext cx="442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Lesser average of working years for sales Departments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351DB-D9BF-4477-A559-AAB772F64DE8}"/>
              </a:ext>
            </a:extLst>
          </p:cNvPr>
          <p:cNvSpPr txBox="1"/>
          <p:nvPr/>
        </p:nvSpPr>
        <p:spPr>
          <a:xfrm>
            <a:off x="527573" y="3820884"/>
            <a:ext cx="442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departments are having low average of working years except hardware and research &amp; development.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334A9-1175-450C-A935-DC59D587037B}"/>
              </a:ext>
            </a:extLst>
          </p:cNvPr>
          <p:cNvSpPr txBox="1"/>
          <p:nvPr/>
        </p:nvSpPr>
        <p:spPr>
          <a:xfrm>
            <a:off x="650404" y="5041980"/>
            <a:ext cx="20900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79A9A-6500-4F72-8277-AC5A7EFD271A}"/>
              </a:ext>
            </a:extLst>
          </p:cNvPr>
          <p:cNvSpPr txBox="1"/>
          <p:nvPr/>
        </p:nvSpPr>
        <p:spPr>
          <a:xfrm>
            <a:off x="650404" y="5533348"/>
            <a:ext cx="952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improve the working years of employees by lower overall stress, offering career growth opportunities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2886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91" y="269838"/>
            <a:ext cx="8666171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- 5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Role Vs Work life balance.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90B447-44DD-4F16-A856-FC7CED2DB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4095" y="1469881"/>
            <a:ext cx="3770649" cy="317957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D11B4-4943-4528-BAB0-7A9766DD0857}"/>
              </a:ext>
            </a:extLst>
          </p:cNvPr>
          <p:cNvSpPr txBox="1"/>
          <p:nvPr/>
        </p:nvSpPr>
        <p:spPr>
          <a:xfrm>
            <a:off x="357378" y="1198879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 Work life balance for job roles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A71FE-1CD1-455E-997C-838837E12FEE}"/>
              </a:ext>
            </a:extLst>
          </p:cNvPr>
          <p:cNvSpPr txBox="1"/>
          <p:nvPr/>
        </p:nvSpPr>
        <p:spPr>
          <a:xfrm>
            <a:off x="357379" y="1748319"/>
            <a:ext cx="357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representative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10.12%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Scientist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10.11%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10.06%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endPara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2F85A-BD5F-4933-B205-D0EB5C4CA962}"/>
              </a:ext>
            </a:extLst>
          </p:cNvPr>
          <p:cNvSpPr txBox="1"/>
          <p:nvPr/>
        </p:nvSpPr>
        <p:spPr>
          <a:xfrm>
            <a:off x="4357906" y="1743023"/>
            <a:ext cx="309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representative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10.04%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director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10.03%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0F6BB-CE28-4A01-A7DD-B1C2EC4CC679}"/>
              </a:ext>
            </a:extLst>
          </p:cNvPr>
          <p:cNvSpPr txBox="1"/>
          <p:nvPr/>
        </p:nvSpPr>
        <p:spPr>
          <a:xfrm>
            <a:off x="392539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Work life balance for job roles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9778D-CB04-4F90-88FD-3AD5BB8EDB52}"/>
              </a:ext>
            </a:extLst>
          </p:cNvPr>
          <p:cNvSpPr txBox="1"/>
          <p:nvPr/>
        </p:nvSpPr>
        <p:spPr>
          <a:xfrm>
            <a:off x="357378" y="3542861"/>
            <a:ext cx="3230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Resource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9.88%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Laboratery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technician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9.70%</a:t>
            </a:r>
            <a:endParaRPr lang="en-IN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3BD7A-34DC-4239-9D9D-86B2E7A7C110}"/>
              </a:ext>
            </a:extLst>
          </p:cNvPr>
          <p:cNvSpPr txBox="1"/>
          <p:nvPr/>
        </p:nvSpPr>
        <p:spPr>
          <a:xfrm>
            <a:off x="4411055" y="3542860"/>
            <a:ext cx="3369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director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9.96%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executive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9.99%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4E533-39DE-4911-A9DC-9B0A098F34FF}"/>
              </a:ext>
            </a:extLst>
          </p:cNvPr>
          <p:cNvSpPr txBox="1"/>
          <p:nvPr/>
        </p:nvSpPr>
        <p:spPr>
          <a:xfrm>
            <a:off x="444138" y="4690150"/>
            <a:ext cx="20900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B45714-6EBF-4E2D-8556-166F80379B08}"/>
              </a:ext>
            </a:extLst>
          </p:cNvPr>
          <p:cNvSpPr txBox="1"/>
          <p:nvPr/>
        </p:nvSpPr>
        <p:spPr>
          <a:xfrm>
            <a:off x="444138" y="5276832"/>
            <a:ext cx="9592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focus on improving work life balance by promoting boundaries, prioritizing task, encourage time off, by encouraging breaks and downtime.</a:t>
            </a:r>
          </a:p>
        </p:txBody>
      </p:sp>
    </p:spTree>
    <p:extLst>
      <p:ext uri="{BB962C8B-B14F-4D97-AF65-F5344CB8AC3E}">
        <p14:creationId xmlns:p14="http://schemas.microsoft.com/office/powerpoint/2010/main" val="196525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82A-E052-4EF8-8B08-C19708A0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63" y="452718"/>
            <a:ext cx="8666171" cy="522642"/>
          </a:xfr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Clr>
                <a:schemeClr val="tx1"/>
              </a:buClr>
              <a:buSzPct val="81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- 6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rate Vs Year since last promotion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relation.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134801-AB39-42A8-BDEC-9337AA1ED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0072" y="1412095"/>
            <a:ext cx="6616059" cy="23412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2E9E9C-A29F-46D0-9B1E-D9424EF3F0E5}"/>
              </a:ext>
            </a:extLst>
          </p:cNvPr>
          <p:cNvSpPr txBox="1"/>
          <p:nvPr/>
        </p:nvSpPr>
        <p:spPr>
          <a:xfrm>
            <a:off x="261258" y="1585829"/>
            <a:ext cx="4347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Jobroles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Higher attrition for high average values of last promotion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5495F-891E-4BB7-ACB8-2496EA366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498303"/>
              </p:ext>
            </p:extLst>
          </p:nvPr>
        </p:nvGraphicFramePr>
        <p:xfrm>
          <a:off x="324110" y="2324939"/>
          <a:ext cx="4284616" cy="11719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3965">
                  <a:extLst>
                    <a:ext uri="{9D8B030D-6E8A-4147-A177-3AD203B41FA5}">
                      <a16:colId xmlns:a16="http://schemas.microsoft.com/office/drawing/2014/main" val="2122305181"/>
                    </a:ext>
                  </a:extLst>
                </a:gridCol>
                <a:gridCol w="1541418">
                  <a:extLst>
                    <a:ext uri="{9D8B030D-6E8A-4147-A177-3AD203B41FA5}">
                      <a16:colId xmlns:a16="http://schemas.microsoft.com/office/drawing/2014/main" val="2312927758"/>
                    </a:ext>
                  </a:extLst>
                </a:gridCol>
                <a:gridCol w="949233">
                  <a:extLst>
                    <a:ext uri="{9D8B030D-6E8A-4147-A177-3AD203B41FA5}">
                      <a16:colId xmlns:a16="http://schemas.microsoft.com/office/drawing/2014/main" val="2529560297"/>
                    </a:ext>
                  </a:extLst>
                </a:gridCol>
              </a:tblGrid>
              <a:tr h="3612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jobrole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since last promotion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Attrition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65775"/>
                  </a:ext>
                </a:extLst>
              </a:tr>
              <a:tr h="3573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manager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50.42%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058782"/>
                  </a:ext>
                </a:extLst>
              </a:tr>
              <a:tr h="3573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 Representative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50.43%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599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EE2592-A0B7-4217-AF4C-2BFC304CBE77}"/>
              </a:ext>
            </a:extLst>
          </p:cNvPr>
          <p:cNvSpPr txBox="1"/>
          <p:nvPr/>
        </p:nvSpPr>
        <p:spPr>
          <a:xfrm>
            <a:off x="5460072" y="4302675"/>
            <a:ext cx="20900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EFA9E-3634-47CC-AE45-828B393188DB}"/>
              </a:ext>
            </a:extLst>
          </p:cNvPr>
          <p:cNvSpPr txBox="1"/>
          <p:nvPr/>
        </p:nvSpPr>
        <p:spPr>
          <a:xfrm>
            <a:off x="259164" y="3979510"/>
            <a:ext cx="4349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Jobroles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lower attrition for low average values of last promotion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A6F4CA40-633E-4785-9E2F-C94294B51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827779"/>
              </p:ext>
            </p:extLst>
          </p:nvPr>
        </p:nvGraphicFramePr>
        <p:xfrm>
          <a:off x="324110" y="4786516"/>
          <a:ext cx="4284616" cy="12668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3965">
                  <a:extLst>
                    <a:ext uri="{9D8B030D-6E8A-4147-A177-3AD203B41FA5}">
                      <a16:colId xmlns:a16="http://schemas.microsoft.com/office/drawing/2014/main" val="2122305181"/>
                    </a:ext>
                  </a:extLst>
                </a:gridCol>
                <a:gridCol w="1541418">
                  <a:extLst>
                    <a:ext uri="{9D8B030D-6E8A-4147-A177-3AD203B41FA5}">
                      <a16:colId xmlns:a16="http://schemas.microsoft.com/office/drawing/2014/main" val="2312927758"/>
                    </a:ext>
                  </a:extLst>
                </a:gridCol>
                <a:gridCol w="949233">
                  <a:extLst>
                    <a:ext uri="{9D8B030D-6E8A-4147-A177-3AD203B41FA5}">
                      <a16:colId xmlns:a16="http://schemas.microsoft.com/office/drawing/2014/main" val="2529560297"/>
                    </a:ext>
                  </a:extLst>
                </a:gridCol>
              </a:tblGrid>
              <a:tr h="3612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Jobrole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since last promotion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Attrition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65775"/>
                  </a:ext>
                </a:extLst>
              </a:tr>
              <a:tr h="3573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 Representative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50.27%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058782"/>
                  </a:ext>
                </a:extLst>
              </a:tr>
              <a:tr h="3524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scientist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48.91%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083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AAB496-7C8E-4603-9C12-5DFF1688149B}"/>
              </a:ext>
            </a:extLst>
          </p:cNvPr>
          <p:cNvSpPr txBox="1"/>
          <p:nvPr/>
        </p:nvSpPr>
        <p:spPr>
          <a:xfrm>
            <a:off x="5301842" y="4924338"/>
            <a:ext cx="6774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can be reduced by making improvement in reducing delays in the employees promotions which motivates employee to stay long term with organization.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699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1521</TotalTime>
  <Words>1130</Words>
  <Application>Microsoft Office PowerPoint</Application>
  <PresentationFormat>Widescreen</PresentationFormat>
  <Paragraphs>220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</vt:lpstr>
      <vt:lpstr>Calibri</vt:lpstr>
      <vt:lpstr>Century Gothic</vt:lpstr>
      <vt:lpstr>Times New Roman</vt:lpstr>
      <vt:lpstr>Wingdings</vt:lpstr>
      <vt:lpstr>Wingdings 3</vt:lpstr>
      <vt:lpstr>Ion</vt:lpstr>
      <vt:lpstr>HR ANALYSIS (EMPLOYEE RETENTION )</vt:lpstr>
      <vt:lpstr>INDEX</vt:lpstr>
      <vt:lpstr>INTRODUCTION</vt:lpstr>
      <vt:lpstr>KPI - 1 : Average Attrition rate for all Departments. </vt:lpstr>
      <vt:lpstr>KPI - 2 : Average Hourly rate of Male Research Scientist. </vt:lpstr>
      <vt:lpstr>KPI - 3 : Attrition rate Vs Monthly income stats.</vt:lpstr>
      <vt:lpstr>KPI - 4 : Average working years for each Department.</vt:lpstr>
      <vt:lpstr>KPI - 5 : Job Role Vs Work life balance.</vt:lpstr>
      <vt:lpstr>KPI - 6 : Attrition rate Vs Year since last promotion relation.</vt:lpstr>
      <vt:lpstr>EXCEL DASHBOARD</vt:lpstr>
      <vt:lpstr>POWERBI DASHBOARD</vt:lpstr>
      <vt:lpstr>TABLEAU DASHBOARD</vt:lpstr>
      <vt:lpstr>SQL QUERY</vt:lpstr>
      <vt:lpstr>SQL QUERY</vt:lpstr>
      <vt:lpstr>SQL QUERY</vt:lpstr>
      <vt:lpstr>CHALLENGES FACED</vt:lpstr>
      <vt:lpstr>CONCLUSION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ANALYSIS (EMPLOYEE RETENTION )</dc:title>
  <dc:creator>Ruturaj Kolhar</dc:creator>
  <cp:lastModifiedBy>Ruturaj Kolhar</cp:lastModifiedBy>
  <cp:revision>36</cp:revision>
  <dcterms:created xsi:type="dcterms:W3CDTF">2024-03-01T04:08:52Z</dcterms:created>
  <dcterms:modified xsi:type="dcterms:W3CDTF">2024-03-02T22:57:39Z</dcterms:modified>
</cp:coreProperties>
</file>